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7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16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33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6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8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9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23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52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F28E-69FF-404F-9B96-8668264BAD19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C64D-6AA3-47C6-B6FB-1B4977E40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21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astava Švicarske | Svjetska zast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33" y="-17574"/>
            <a:ext cx="10999694" cy="687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1338943" y="3602038"/>
            <a:ext cx="8882743" cy="3255962"/>
          </a:xfrm>
        </p:spPr>
        <p:txBody>
          <a:bodyPr>
            <a:noAutofit/>
          </a:bodyPr>
          <a:lstStyle/>
          <a:p>
            <a:endParaRPr lang="en-GB" sz="6000" dirty="0">
              <a:latin typeface="Bodoni MT" panose="02070603080606020203" pitchFamily="18" charset="0"/>
            </a:endParaRPr>
          </a:p>
        </p:txBody>
      </p:sp>
      <p:sp>
        <p:nvSpPr>
          <p:cNvPr id="4" name="Pravokutnik 3"/>
          <p:cNvSpPr/>
          <p:nvPr/>
        </p:nvSpPr>
        <p:spPr>
          <a:xfrm rot="1179499">
            <a:off x="6711038" y="-771786"/>
            <a:ext cx="6620191" cy="92309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88900" indent="-88900" algn="ctr"/>
            <a:endParaRPr lang="en-GB" sz="400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36731" y="457201"/>
            <a:ext cx="5809463" cy="5412658"/>
          </a:xfrm>
        </p:spPr>
        <p:txBody>
          <a:bodyPr>
            <a:normAutofit/>
          </a:bodyPr>
          <a:lstStyle/>
          <a:p>
            <a:r>
              <a:rPr lang="hr-HR" sz="7200" b="1" smtClean="0">
                <a:latin typeface="Bodoni MT" panose="02070603080606020203" pitchFamily="18" charset="0"/>
              </a:rPr>
              <a:t/>
            </a:r>
            <a:br>
              <a:rPr lang="hr-HR" sz="7200" b="1" smtClean="0">
                <a:latin typeface="Bodoni MT" panose="02070603080606020203" pitchFamily="18" charset="0"/>
              </a:rPr>
            </a:br>
            <a:r>
              <a:rPr lang="hr-HR" sz="7200" b="1" smtClean="0">
                <a:latin typeface="Bodoni MT" panose="02070603080606020203" pitchFamily="18" charset="0"/>
              </a:rPr>
              <a:t>2022</a:t>
            </a:r>
            <a:br>
              <a:rPr lang="hr-HR" sz="7200" b="1" smtClean="0">
                <a:latin typeface="Bodoni MT" panose="02070603080606020203" pitchFamily="18" charset="0"/>
              </a:rPr>
            </a:br>
            <a:r>
              <a:rPr lang="hr-HR" sz="7200" b="1" smtClean="0">
                <a:latin typeface="Bodoni MT" panose="02070603080606020203" pitchFamily="18" charset="0"/>
              </a:rPr>
              <a:t>Die</a:t>
            </a:r>
            <a:r>
              <a:rPr lang="hr-HR" sz="7200" b="1" dirty="0" smtClean="0">
                <a:latin typeface="Bodoni MT" panose="02070603080606020203" pitchFamily="18" charset="0"/>
              </a:rPr>
              <a:t> Top </a:t>
            </a:r>
            <a:r>
              <a:rPr lang="hr-HR" sz="7200" b="1" dirty="0" smtClean="0">
                <a:latin typeface="Bodoni MT" panose="02070603080606020203" pitchFamily="18" charset="0"/>
              </a:rPr>
              <a:t>10 </a:t>
            </a:r>
            <a:r>
              <a:rPr lang="hr-HR" sz="7200" b="1" dirty="0" err="1" smtClean="0">
                <a:latin typeface="Bodoni MT" panose="02070603080606020203" pitchFamily="18" charset="0"/>
              </a:rPr>
              <a:t>Namen</a:t>
            </a:r>
            <a:r>
              <a:rPr lang="hr-HR" sz="7200" b="1" dirty="0" smtClean="0">
                <a:latin typeface="Bodoni MT" panose="02070603080606020203" pitchFamily="18" charset="0"/>
              </a:rPr>
              <a:t> </a:t>
            </a:r>
            <a:r>
              <a:rPr lang="hr-HR" sz="7200" b="1" dirty="0" err="1" smtClean="0">
                <a:latin typeface="Bodoni MT" panose="02070603080606020203" pitchFamily="18" charset="0"/>
              </a:rPr>
              <a:t>in</a:t>
            </a:r>
            <a:r>
              <a:rPr lang="hr-HR" sz="7200" b="1" dirty="0" smtClean="0">
                <a:latin typeface="Bodoni MT" panose="02070603080606020203" pitchFamily="18" charset="0"/>
              </a:rPr>
              <a:t> </a:t>
            </a:r>
            <a:r>
              <a:rPr lang="hr-HR" sz="7200" b="1" dirty="0" err="1" smtClean="0">
                <a:latin typeface="Bodoni MT" panose="02070603080606020203" pitchFamily="18" charset="0"/>
              </a:rPr>
              <a:t>der</a:t>
            </a:r>
            <a:r>
              <a:rPr lang="hr-HR" sz="7200" b="1" dirty="0" smtClean="0">
                <a:latin typeface="Bodoni MT" panose="02070603080606020203" pitchFamily="18" charset="0"/>
              </a:rPr>
              <a:t> </a:t>
            </a:r>
            <a:r>
              <a:rPr lang="hr-HR" sz="7200" b="1" dirty="0" err="1" smtClean="0">
                <a:latin typeface="Bodoni MT" panose="02070603080606020203" pitchFamily="18" charset="0"/>
              </a:rPr>
              <a:t>Schweiz</a:t>
            </a:r>
            <a:endParaRPr lang="en-GB" sz="7200" b="1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3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sten 3"/>
          <p:cNvSpPr/>
          <p:nvPr/>
        </p:nvSpPr>
        <p:spPr>
          <a:xfrm>
            <a:off x="-3859161" y="-3244645"/>
            <a:ext cx="10441858" cy="7241458"/>
          </a:xfrm>
          <a:prstGeom prst="don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Prsten 4"/>
          <p:cNvSpPr/>
          <p:nvPr/>
        </p:nvSpPr>
        <p:spPr>
          <a:xfrm>
            <a:off x="5255342" y="2123767"/>
            <a:ext cx="11415252" cy="676951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194187" y="2685025"/>
            <a:ext cx="9144000" cy="2387600"/>
          </a:xfrm>
        </p:spPr>
        <p:txBody>
          <a:bodyPr>
            <a:noAutofit/>
          </a:bodyPr>
          <a:lstStyle/>
          <a:p>
            <a:r>
              <a:rPr lang="hr-HR" dirty="0" err="1" smtClean="0">
                <a:latin typeface="Baskerville Old Face" panose="02020602080505020303" pitchFamily="18" charset="0"/>
              </a:rPr>
              <a:t>Mia</a:t>
            </a:r>
            <a:r>
              <a:rPr lang="hr-HR" dirty="0" smtClean="0">
                <a:latin typeface="Baskerville Old Face" panose="02020602080505020303" pitchFamily="18" charset="0"/>
              </a:rPr>
              <a:t>   </a:t>
            </a:r>
            <a:br>
              <a:rPr lang="hr-HR" dirty="0" smtClean="0">
                <a:latin typeface="Baskerville Old Face" panose="02020602080505020303" pitchFamily="18" charset="0"/>
              </a:rPr>
            </a:br>
            <a:r>
              <a:rPr lang="hr-HR" dirty="0" smtClean="0">
                <a:latin typeface="Baskerville Old Face" panose="02020602080505020303" pitchFamily="18" charset="0"/>
              </a:rPr>
              <a:t>              &amp;</a:t>
            </a:r>
            <a:br>
              <a:rPr lang="hr-HR" dirty="0" smtClean="0">
                <a:latin typeface="Baskerville Old Face" panose="02020602080505020303" pitchFamily="18" charset="0"/>
              </a:rPr>
            </a:br>
            <a:r>
              <a:rPr lang="hr-HR" dirty="0">
                <a:latin typeface="Baskerville Old Face" panose="02020602080505020303" pitchFamily="18" charset="0"/>
              </a:rPr>
              <a:t> </a:t>
            </a:r>
            <a:r>
              <a:rPr lang="hr-HR" dirty="0" smtClean="0">
                <a:latin typeface="Baskerville Old Face" panose="02020602080505020303" pitchFamily="18" charset="0"/>
              </a:rPr>
              <a:t>                               </a:t>
            </a:r>
            <a:r>
              <a:rPr lang="hr-HR" dirty="0" err="1" smtClean="0">
                <a:latin typeface="Baskerville Old Face" panose="02020602080505020303" pitchFamily="18" charset="0"/>
              </a:rPr>
              <a:t>Liam</a:t>
            </a:r>
            <a:r>
              <a:rPr lang="hr-HR" dirty="0" smtClean="0">
                <a:latin typeface="Baskerville Old Face" panose="02020602080505020303" pitchFamily="18" charset="0"/>
              </a:rPr>
              <a:t/>
            </a:r>
            <a:br>
              <a:rPr lang="hr-HR" dirty="0" smtClean="0">
                <a:latin typeface="Baskerville Old Face" panose="02020602080505020303" pitchFamily="18" charset="0"/>
              </a:rPr>
            </a:br>
            <a:r>
              <a:rPr lang="hr-HR" dirty="0">
                <a:latin typeface="Baskerville Old Face" panose="02020602080505020303" pitchFamily="18" charset="0"/>
              </a:rPr>
              <a:t> </a:t>
            </a:r>
            <a:r>
              <a:rPr lang="hr-HR" dirty="0" smtClean="0">
                <a:latin typeface="Baskerville Old Face" panose="02020602080505020303" pitchFamily="18" charset="0"/>
              </a:rPr>
              <a:t>               </a:t>
            </a:r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52684" y="571654"/>
            <a:ext cx="9144000" cy="1655762"/>
          </a:xfrm>
        </p:spPr>
        <p:txBody>
          <a:bodyPr>
            <a:normAutofit/>
          </a:bodyPr>
          <a:lstStyle/>
          <a:p>
            <a:r>
              <a:rPr lang="hr-HR" sz="8000" dirty="0" smtClean="0">
                <a:latin typeface="Baskerville Old Face" panose="02020602080505020303" pitchFamily="18" charset="0"/>
              </a:rPr>
              <a:t>#2</a:t>
            </a:r>
            <a:endParaRPr lang="en-GB" sz="8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vijezda s 5 krakova 5"/>
          <p:cNvSpPr/>
          <p:nvPr/>
        </p:nvSpPr>
        <p:spPr>
          <a:xfrm>
            <a:off x="6096000" y="2152521"/>
            <a:ext cx="4729316" cy="4587492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Zvijezda s 5 krakova 4"/>
          <p:cNvSpPr/>
          <p:nvPr/>
        </p:nvSpPr>
        <p:spPr>
          <a:xfrm>
            <a:off x="2074606" y="-10574"/>
            <a:ext cx="4793225" cy="4894978"/>
          </a:xfrm>
          <a:prstGeom prst="star5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319549" y="433079"/>
            <a:ext cx="10186219" cy="4260798"/>
          </a:xfrm>
        </p:spPr>
        <p:txBody>
          <a:bodyPr>
            <a:normAutofit/>
          </a:bodyPr>
          <a:lstStyle/>
          <a:p>
            <a:r>
              <a:rPr lang="hr-HR" dirty="0" err="1" smtClean="0">
                <a:latin typeface="Bodoni MT" panose="02070603080606020203" pitchFamily="18" charset="0"/>
              </a:rPr>
              <a:t>Noah</a:t>
            </a:r>
            <a:r>
              <a:rPr lang="hr-HR" dirty="0" smtClean="0">
                <a:latin typeface="Bodoni MT" panose="02070603080606020203" pitchFamily="18" charset="0"/>
              </a:rPr>
              <a:t>  </a:t>
            </a:r>
            <a:br>
              <a:rPr lang="hr-HR" dirty="0" smtClean="0">
                <a:latin typeface="Bodoni MT" panose="02070603080606020203" pitchFamily="18" charset="0"/>
              </a:rPr>
            </a:br>
            <a:r>
              <a:rPr lang="hr-HR" dirty="0">
                <a:latin typeface="Bodoni MT" panose="02070603080606020203" pitchFamily="18" charset="0"/>
              </a:rPr>
              <a:t> </a:t>
            </a:r>
            <a:r>
              <a:rPr lang="hr-HR" dirty="0" smtClean="0">
                <a:latin typeface="Bodoni MT" panose="02070603080606020203" pitchFamily="18" charset="0"/>
              </a:rPr>
              <a:t>              &amp;</a:t>
            </a:r>
            <a:br>
              <a:rPr lang="hr-HR" dirty="0" smtClean="0">
                <a:latin typeface="Bodoni MT" panose="02070603080606020203" pitchFamily="18" charset="0"/>
              </a:rPr>
            </a:br>
            <a:r>
              <a:rPr lang="hr-HR" dirty="0">
                <a:latin typeface="Bodoni MT" panose="02070603080606020203" pitchFamily="18" charset="0"/>
              </a:rPr>
              <a:t> </a:t>
            </a:r>
            <a:r>
              <a:rPr lang="hr-HR" dirty="0" smtClean="0">
                <a:latin typeface="Bodoni MT" panose="02070603080606020203" pitchFamily="18" charset="0"/>
              </a:rPr>
              <a:t>                                    </a:t>
            </a:r>
            <a:r>
              <a:rPr lang="hr-HR" dirty="0" err="1" smtClean="0">
                <a:latin typeface="Bodoni MT" panose="02070603080606020203" pitchFamily="18" charset="0"/>
              </a:rPr>
              <a:t>Emma</a:t>
            </a:r>
            <a:endParaRPr lang="en-GB" dirty="0">
              <a:latin typeface="Bodoni MT" panose="020706030806060202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116825" y="496759"/>
            <a:ext cx="9144000" cy="1655762"/>
          </a:xfrm>
        </p:spPr>
        <p:txBody>
          <a:bodyPr>
            <a:normAutofit/>
          </a:bodyPr>
          <a:lstStyle/>
          <a:p>
            <a:r>
              <a:rPr lang="hr-HR" sz="9600" dirty="0" smtClean="0">
                <a:latin typeface="Algerian" panose="04020705040A02060702" pitchFamily="82" charset="0"/>
              </a:rPr>
              <a:t>#1</a:t>
            </a:r>
            <a:endParaRPr lang="en-GB" sz="9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1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22955" y="4209026"/>
            <a:ext cx="9144000" cy="2387600"/>
          </a:xfrm>
        </p:spPr>
        <p:txBody>
          <a:bodyPr>
            <a:noAutofit/>
          </a:bodyPr>
          <a:lstStyle/>
          <a:p>
            <a:r>
              <a:rPr lang="en-GB" sz="9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https://www.srf.ch/news/schweiz/vornamen-hitparade-2022-emma-und-noah-sind-die-beliebtesten-vornamen-fuer-neugeborene</a:t>
            </a:r>
            <a:endParaRPr lang="en-GB" sz="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540774" y="557980"/>
            <a:ext cx="9144000" cy="4557252"/>
          </a:xfrm>
        </p:spPr>
        <p:txBody>
          <a:bodyPr>
            <a:normAutofit fontScale="77500" lnSpcReduction="20000"/>
          </a:bodyPr>
          <a:lstStyle/>
          <a:p>
            <a:r>
              <a:rPr lang="hr-HR" sz="9600" dirty="0" smtClean="0">
                <a:latin typeface="Agency FB" panose="020B0503020202020204" pitchFamily="34" charset="0"/>
              </a:rPr>
              <a:t>1.E</a:t>
            </a:r>
          </a:p>
          <a:p>
            <a:r>
              <a:rPr lang="en-GB" sz="9600" dirty="0" err="1" smtClean="0">
                <a:latin typeface="Agency FB" panose="020B0503020202020204" pitchFamily="34" charset="0"/>
              </a:rPr>
              <a:t>Lucija</a:t>
            </a:r>
            <a:r>
              <a:rPr lang="en-GB" sz="9600" dirty="0" smtClean="0">
                <a:latin typeface="Agency FB" panose="020B0503020202020204" pitchFamily="34" charset="0"/>
              </a:rPr>
              <a:t> </a:t>
            </a:r>
            <a:r>
              <a:rPr lang="en-GB" sz="9600" dirty="0" err="1" smtClean="0">
                <a:latin typeface="Agency FB" panose="020B0503020202020204" pitchFamily="34" charset="0"/>
              </a:rPr>
              <a:t>Uzelac</a:t>
            </a:r>
            <a:r>
              <a:rPr lang="en-GB" sz="9600" dirty="0" smtClean="0">
                <a:latin typeface="Agency FB" panose="020B0503020202020204" pitchFamily="34" charset="0"/>
              </a:rPr>
              <a:t/>
            </a:r>
            <a:br>
              <a:rPr lang="en-GB" sz="9600" dirty="0" smtClean="0">
                <a:latin typeface="Agency FB" panose="020B0503020202020204" pitchFamily="34" charset="0"/>
              </a:rPr>
            </a:br>
            <a:r>
              <a:rPr lang="en-GB" sz="9600" dirty="0" err="1" smtClean="0">
                <a:latin typeface="Agency FB" panose="020B0503020202020204" pitchFamily="34" charset="0"/>
              </a:rPr>
              <a:t>Viktoria</a:t>
            </a:r>
            <a:r>
              <a:rPr lang="en-GB" sz="9600" dirty="0" smtClean="0">
                <a:latin typeface="Agency FB" panose="020B0503020202020204" pitchFamily="34" charset="0"/>
              </a:rPr>
              <a:t> </a:t>
            </a:r>
            <a:r>
              <a:rPr lang="en-GB" sz="9600" dirty="0" err="1" smtClean="0">
                <a:latin typeface="Agency FB" panose="020B0503020202020204" pitchFamily="34" charset="0"/>
              </a:rPr>
              <a:t>Jelić</a:t>
            </a:r>
            <a:r>
              <a:rPr lang="en-GB" sz="9600" dirty="0" smtClean="0">
                <a:latin typeface="Agency FB" panose="020B0503020202020204" pitchFamily="34" charset="0"/>
              </a:rPr>
              <a:t/>
            </a:r>
            <a:br>
              <a:rPr lang="en-GB" sz="9600" dirty="0" smtClean="0">
                <a:latin typeface="Agency FB" panose="020B0503020202020204" pitchFamily="34" charset="0"/>
              </a:rPr>
            </a:br>
            <a:r>
              <a:rPr lang="en-GB" sz="9600" dirty="0" err="1" smtClean="0">
                <a:latin typeface="Agency FB" panose="020B0503020202020204" pitchFamily="34" charset="0"/>
              </a:rPr>
              <a:t>Lucija</a:t>
            </a:r>
            <a:r>
              <a:rPr lang="en-GB" sz="9600" dirty="0" smtClean="0">
                <a:latin typeface="Agency FB" panose="020B0503020202020204" pitchFamily="34" charset="0"/>
              </a:rPr>
              <a:t> </a:t>
            </a:r>
            <a:r>
              <a:rPr lang="en-GB" sz="9600" dirty="0" err="1" smtClean="0">
                <a:latin typeface="Agency FB" panose="020B0503020202020204" pitchFamily="34" charset="0"/>
              </a:rPr>
              <a:t>Lordanić</a:t>
            </a:r>
            <a:r>
              <a:rPr lang="en-GB" sz="9600" dirty="0" smtClean="0">
                <a:latin typeface="Agency FB" panose="020B0503020202020204" pitchFamily="34" charset="0"/>
              </a:rPr>
              <a:t/>
            </a:r>
            <a:br>
              <a:rPr lang="en-GB" sz="9600" dirty="0" smtClean="0">
                <a:latin typeface="Agency FB" panose="020B0503020202020204" pitchFamily="34" charset="0"/>
              </a:rPr>
            </a:br>
            <a:r>
              <a:rPr lang="en-GB" sz="9600" dirty="0" smtClean="0">
                <a:latin typeface="Agency FB" panose="020B0503020202020204" pitchFamily="34" charset="0"/>
              </a:rPr>
              <a:t>Petra Motušić</a:t>
            </a:r>
            <a:endParaRPr lang="en-GB" sz="9600" dirty="0">
              <a:latin typeface="Agency FB" panose="020B0503020202020204" pitchFamily="34" charset="0"/>
            </a:endParaRP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732503" y="845574"/>
            <a:ext cx="9144000" cy="3333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6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1132970">
            <a:off x="6181577" y="-711267"/>
            <a:ext cx="9953271" cy="101198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ravokutnik 3"/>
          <p:cNvSpPr/>
          <p:nvPr/>
        </p:nvSpPr>
        <p:spPr>
          <a:xfrm rot="1179499">
            <a:off x="-956165" y="-2075436"/>
            <a:ext cx="7666697" cy="96943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98056" y="3252829"/>
            <a:ext cx="11043382" cy="3255962"/>
          </a:xfrm>
        </p:spPr>
        <p:txBody>
          <a:bodyPr>
            <a:noAutofit/>
          </a:bodyPr>
          <a:lstStyle/>
          <a:p>
            <a:r>
              <a:rPr lang="hr-HR" sz="6000" dirty="0" smtClean="0">
                <a:latin typeface="Bodoni MT" panose="02070603080606020203" pitchFamily="18" charset="0"/>
              </a:rPr>
              <a:t>  </a:t>
            </a:r>
            <a:r>
              <a:rPr lang="hr-HR" sz="6000" dirty="0" err="1" smtClean="0">
                <a:latin typeface="Bodoni MT" panose="02070603080606020203" pitchFamily="18" charset="0"/>
              </a:rPr>
              <a:t>Lia</a:t>
            </a:r>
            <a:r>
              <a:rPr lang="hr-HR" sz="6000" dirty="0" smtClean="0">
                <a:latin typeface="Bodoni MT" panose="02070603080606020203" pitchFamily="18" charset="0"/>
              </a:rPr>
              <a:t>          &amp;        </a:t>
            </a:r>
            <a:r>
              <a:rPr lang="hr-HR" sz="6000" dirty="0" err="1" smtClean="0">
                <a:latin typeface="Bodoni MT" panose="02070603080606020203" pitchFamily="18" charset="0"/>
              </a:rPr>
              <a:t>Leano</a:t>
            </a:r>
            <a:endParaRPr lang="en-GB" sz="6000" dirty="0">
              <a:latin typeface="Bodoni MT" panose="02070603080606020203" pitchFamily="18" charset="0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97468" y="-895328"/>
            <a:ext cx="4314959" cy="2993923"/>
          </a:xfrm>
        </p:spPr>
        <p:txBody>
          <a:bodyPr>
            <a:normAutofit/>
          </a:bodyPr>
          <a:lstStyle/>
          <a:p>
            <a:r>
              <a:rPr lang="hr-HR" sz="8000" dirty="0" smtClean="0">
                <a:latin typeface="Calisto MT" panose="020406030505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#10</a:t>
            </a:r>
            <a:endParaRPr lang="en-GB" sz="8000" dirty="0">
              <a:latin typeface="Calisto MT" panose="02040603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129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 rot="2144806">
            <a:off x="-3444025" y="2315904"/>
            <a:ext cx="14354069" cy="79735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aobljeni pravokutnik 3"/>
          <p:cNvSpPr/>
          <p:nvPr/>
        </p:nvSpPr>
        <p:spPr>
          <a:xfrm rot="2199649">
            <a:off x="1475699" y="-3157874"/>
            <a:ext cx="13738249" cy="74317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370438" y="-300472"/>
            <a:ext cx="9144000" cy="2387600"/>
          </a:xfrm>
        </p:spPr>
        <p:txBody>
          <a:bodyPr>
            <a:normAutofit/>
          </a:bodyPr>
          <a:lstStyle/>
          <a:p>
            <a:r>
              <a:rPr lang="hr-HR" sz="8800" dirty="0" smtClean="0">
                <a:latin typeface="Calisto MT" panose="02040603050505030304" pitchFamily="18" charset="0"/>
              </a:rPr>
              <a:t>#9</a:t>
            </a:r>
            <a:endParaRPr lang="en-GB" sz="8800" dirty="0">
              <a:latin typeface="Calisto MT" panose="0204060305050503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13935" y="3371057"/>
            <a:ext cx="9144000" cy="1655762"/>
          </a:xfrm>
        </p:spPr>
        <p:txBody>
          <a:bodyPr>
            <a:normAutofit/>
          </a:bodyPr>
          <a:lstStyle/>
          <a:p>
            <a:r>
              <a:rPr lang="hr-HR" sz="8800" dirty="0" smtClean="0">
                <a:latin typeface="Bodoni MT" panose="02070603080606020203" pitchFamily="18" charset="0"/>
              </a:rPr>
              <a:t>Louis &amp; Malea</a:t>
            </a:r>
            <a:endParaRPr lang="en-GB" sz="88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5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>
            <a:off x="6096000" y="-870154"/>
            <a:ext cx="7300452" cy="818535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lipsa 4"/>
          <p:cNvSpPr/>
          <p:nvPr/>
        </p:nvSpPr>
        <p:spPr>
          <a:xfrm>
            <a:off x="-722672" y="-1047136"/>
            <a:ext cx="7477433" cy="836233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2458065" y="-1858298"/>
            <a:ext cx="9802761" cy="4144297"/>
          </a:xfrm>
        </p:spPr>
        <p:txBody>
          <a:bodyPr>
            <a:normAutofit/>
          </a:bodyPr>
          <a:lstStyle/>
          <a:p>
            <a:r>
              <a:rPr lang="hr-HR" sz="8000" dirty="0" smtClean="0">
                <a:latin typeface="Baskerville Old Face" panose="02020602080505020303" pitchFamily="18" charset="0"/>
              </a:rPr>
              <a:t>#8 </a:t>
            </a:r>
            <a:endParaRPr lang="en-GB" sz="8000" dirty="0">
              <a:latin typeface="Baskerville Old Face" panose="020206020805050203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06677" y="3274143"/>
            <a:ext cx="9896167" cy="3049484"/>
          </a:xfrm>
        </p:spPr>
        <p:txBody>
          <a:bodyPr>
            <a:normAutofit/>
          </a:bodyPr>
          <a:lstStyle/>
          <a:p>
            <a:r>
              <a:rPr lang="hr-HR" sz="6600" dirty="0" smtClean="0">
                <a:latin typeface="Bodoni MT" panose="02070603080606020203" pitchFamily="18" charset="0"/>
              </a:rPr>
              <a:t>Leo               &amp;              Nora</a:t>
            </a:r>
            <a:endParaRPr lang="en-GB" sz="6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jagonalna pruga 3"/>
          <p:cNvSpPr/>
          <p:nvPr/>
        </p:nvSpPr>
        <p:spPr>
          <a:xfrm rot="10800000">
            <a:off x="3416710" y="0"/>
            <a:ext cx="8775290" cy="7226710"/>
          </a:xfrm>
          <a:prstGeom prst="diagStrip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Dijagonalna pruga 4"/>
          <p:cNvSpPr/>
          <p:nvPr/>
        </p:nvSpPr>
        <p:spPr>
          <a:xfrm rot="482091">
            <a:off x="-138206" y="-1225089"/>
            <a:ext cx="8645144" cy="8909664"/>
          </a:xfrm>
          <a:prstGeom prst="diagStri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15813" y="-1"/>
            <a:ext cx="9144000" cy="2387600"/>
          </a:xfrm>
        </p:spPr>
        <p:txBody>
          <a:bodyPr>
            <a:normAutofit/>
          </a:bodyPr>
          <a:lstStyle/>
          <a:p>
            <a:r>
              <a:rPr lang="hr-HR" sz="9600" dirty="0" smtClean="0">
                <a:latin typeface="Bodoni MT" panose="02070603080606020203" pitchFamily="18" charset="0"/>
              </a:rPr>
              <a:t>#7</a:t>
            </a:r>
            <a:endParaRPr lang="en-GB" sz="9600" dirty="0">
              <a:latin typeface="Bodoni MT" panose="020706030806060202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1179871" y="3229743"/>
            <a:ext cx="13543935" cy="1655762"/>
          </a:xfrm>
        </p:spPr>
        <p:txBody>
          <a:bodyPr>
            <a:normAutofit/>
          </a:bodyPr>
          <a:lstStyle/>
          <a:p>
            <a:r>
              <a:rPr lang="hr-HR" sz="6000" dirty="0" smtClean="0">
                <a:latin typeface="Bodoni MT" panose="02070603080606020203" pitchFamily="18" charset="0"/>
              </a:rPr>
              <a:t>Mila              &amp;             </a:t>
            </a:r>
            <a:r>
              <a:rPr lang="hr-HR" sz="6000" dirty="0" err="1" smtClean="0">
                <a:latin typeface="Bodoni MT" panose="02070603080606020203" pitchFamily="18" charset="0"/>
              </a:rPr>
              <a:t>Elias</a:t>
            </a:r>
            <a:endParaRPr lang="en-GB" sz="60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6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riž 3"/>
          <p:cNvSpPr/>
          <p:nvPr/>
        </p:nvSpPr>
        <p:spPr>
          <a:xfrm>
            <a:off x="1531374" y="226628"/>
            <a:ext cx="4793226" cy="4321278"/>
          </a:xfrm>
          <a:prstGeom prst="plu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Križ 4"/>
          <p:cNvSpPr/>
          <p:nvPr/>
        </p:nvSpPr>
        <p:spPr>
          <a:xfrm>
            <a:off x="6331974" y="2387267"/>
            <a:ext cx="4336026" cy="4085303"/>
          </a:xfrm>
          <a:prstGeom prst="plu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27987" y="-586747"/>
            <a:ext cx="9144000" cy="2387600"/>
          </a:xfrm>
        </p:spPr>
        <p:txBody>
          <a:bodyPr>
            <a:normAutofit/>
          </a:bodyPr>
          <a:lstStyle/>
          <a:p>
            <a:r>
              <a:rPr lang="hr-HR" sz="8800" dirty="0" smtClean="0">
                <a:latin typeface="Bodoni MT" panose="02070603080606020203" pitchFamily="18" charset="0"/>
              </a:rPr>
              <a:t>#6</a:t>
            </a:r>
            <a:endParaRPr lang="en-GB" sz="8800" dirty="0">
              <a:latin typeface="Bodoni MT" panose="020706030806060202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1120877" y="1659969"/>
            <a:ext cx="12108425" cy="3921521"/>
          </a:xfrm>
        </p:spPr>
        <p:txBody>
          <a:bodyPr>
            <a:normAutofit fontScale="92500" lnSpcReduction="10000"/>
          </a:bodyPr>
          <a:lstStyle/>
          <a:p>
            <a:r>
              <a:rPr lang="hr-HR" sz="7200" dirty="0" smtClean="0">
                <a:latin typeface="Bodoni MT" panose="02070603080606020203" pitchFamily="18" charset="0"/>
              </a:rPr>
              <a:t>Elena      </a:t>
            </a:r>
          </a:p>
          <a:p>
            <a:r>
              <a:rPr lang="hr-HR" sz="7200" dirty="0">
                <a:latin typeface="Bodoni MT" panose="02070603080606020203" pitchFamily="18" charset="0"/>
              </a:rPr>
              <a:t> </a:t>
            </a:r>
            <a:r>
              <a:rPr lang="hr-HR" sz="7200" dirty="0" smtClean="0">
                <a:latin typeface="Bodoni MT" panose="02070603080606020203" pitchFamily="18" charset="0"/>
              </a:rPr>
              <a:t>               &amp;</a:t>
            </a:r>
          </a:p>
          <a:p>
            <a:r>
              <a:rPr lang="hr-HR" sz="7200" dirty="0">
                <a:latin typeface="Bodoni MT" panose="02070603080606020203" pitchFamily="18" charset="0"/>
              </a:rPr>
              <a:t> </a:t>
            </a:r>
            <a:r>
              <a:rPr lang="hr-HR" sz="7200" dirty="0" smtClean="0">
                <a:latin typeface="Bodoni MT" panose="02070603080606020203" pitchFamily="18" charset="0"/>
              </a:rPr>
              <a:t>                               Gabriel   </a:t>
            </a:r>
          </a:p>
          <a:p>
            <a:r>
              <a:rPr lang="hr-HR" sz="7200" dirty="0">
                <a:latin typeface="Bodoni MT" panose="02070603080606020203" pitchFamily="18" charset="0"/>
              </a:rPr>
              <a:t> </a:t>
            </a:r>
            <a:r>
              <a:rPr lang="hr-HR" sz="7200" dirty="0" smtClean="0">
                <a:latin typeface="Bodoni MT" panose="02070603080606020203" pitchFamily="18" charset="0"/>
              </a:rPr>
              <a:t>      </a:t>
            </a:r>
            <a:endParaRPr lang="en-GB" sz="72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0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jagram toka: Odgoda 5"/>
          <p:cNvSpPr/>
          <p:nvPr/>
        </p:nvSpPr>
        <p:spPr>
          <a:xfrm>
            <a:off x="6388510" y="1369552"/>
            <a:ext cx="6032091" cy="3613356"/>
          </a:xfrm>
          <a:prstGeom prst="flowChartDelay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ijagram toka: Odgoda 3"/>
          <p:cNvSpPr/>
          <p:nvPr/>
        </p:nvSpPr>
        <p:spPr>
          <a:xfrm rot="10800000">
            <a:off x="199103" y="1369552"/>
            <a:ext cx="6164826" cy="3613355"/>
          </a:xfrm>
          <a:prstGeom prst="flowChartDelay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816510" y="591421"/>
            <a:ext cx="9144000" cy="2387600"/>
          </a:xfrm>
        </p:spPr>
        <p:txBody>
          <a:bodyPr>
            <a:normAutofit/>
          </a:bodyPr>
          <a:lstStyle/>
          <a:p>
            <a:r>
              <a:rPr lang="hr-HR" sz="8800" i="1" dirty="0" smtClean="0">
                <a:latin typeface="Bodoni MT" panose="020706030806060202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#5</a:t>
            </a:r>
            <a:endParaRPr lang="en-GB" sz="8800" i="1" dirty="0">
              <a:latin typeface="Bodoni MT" panose="020706030806060202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922206" y="3176230"/>
            <a:ext cx="9144000" cy="1655762"/>
          </a:xfrm>
        </p:spPr>
        <p:txBody>
          <a:bodyPr>
            <a:normAutofit/>
          </a:bodyPr>
          <a:lstStyle/>
          <a:p>
            <a:r>
              <a:rPr lang="hr-HR" sz="5400" dirty="0" smtClean="0">
                <a:latin typeface="Bodoni MT" panose="02070603080606020203" pitchFamily="18" charset="0"/>
              </a:rPr>
              <a:t>Luka         &amp;           Lina</a:t>
            </a:r>
            <a:endParaRPr lang="en-GB" sz="54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90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>
            <a:off x="5206181" y="1592824"/>
            <a:ext cx="4483509" cy="429178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ijagram toka: Poveznik 4"/>
          <p:cNvSpPr/>
          <p:nvPr/>
        </p:nvSpPr>
        <p:spPr>
          <a:xfrm>
            <a:off x="1809135" y="244654"/>
            <a:ext cx="4557253" cy="4346678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250724" y="2203732"/>
            <a:ext cx="9144000" cy="2387600"/>
          </a:xfrm>
        </p:spPr>
        <p:txBody>
          <a:bodyPr>
            <a:normAutofit/>
          </a:bodyPr>
          <a:lstStyle/>
          <a:p>
            <a:r>
              <a:rPr lang="hr-HR" sz="5400" dirty="0" err="1" smtClean="0">
                <a:latin typeface="Agency FB" panose="020B0503020202020204" pitchFamily="34" charset="0"/>
              </a:rPr>
              <a:t>Emilia</a:t>
            </a:r>
            <a:r>
              <a:rPr lang="hr-HR" sz="5400" dirty="0" smtClean="0">
                <a:latin typeface="Agency FB" panose="020B0503020202020204" pitchFamily="34" charset="0"/>
              </a:rPr>
              <a:t>     </a:t>
            </a:r>
            <a:br>
              <a:rPr lang="hr-HR" sz="5400" dirty="0" smtClean="0">
                <a:latin typeface="Agency FB" panose="020B0503020202020204" pitchFamily="34" charset="0"/>
              </a:rPr>
            </a:br>
            <a:r>
              <a:rPr lang="hr-HR" sz="5400" dirty="0">
                <a:latin typeface="Agency FB" panose="020B0503020202020204" pitchFamily="34" charset="0"/>
              </a:rPr>
              <a:t> </a:t>
            </a:r>
            <a:r>
              <a:rPr lang="hr-HR" sz="5400" dirty="0" smtClean="0">
                <a:latin typeface="Agency FB" panose="020B0503020202020204" pitchFamily="34" charset="0"/>
              </a:rPr>
              <a:t>                  &amp;</a:t>
            </a:r>
            <a:br>
              <a:rPr lang="hr-HR" sz="5400" dirty="0" smtClean="0">
                <a:latin typeface="Agency FB" panose="020B0503020202020204" pitchFamily="34" charset="0"/>
              </a:rPr>
            </a:br>
            <a:r>
              <a:rPr lang="hr-HR" sz="5400" dirty="0">
                <a:latin typeface="Agency FB" panose="020B0503020202020204" pitchFamily="34" charset="0"/>
              </a:rPr>
              <a:t> </a:t>
            </a:r>
            <a:r>
              <a:rPr lang="hr-HR" sz="5400" dirty="0" smtClean="0">
                <a:latin typeface="Agency FB" panose="020B0503020202020204" pitchFamily="34" charset="0"/>
              </a:rPr>
              <a:t>                                             Leon</a:t>
            </a:r>
            <a:endParaRPr lang="en-GB" sz="5400" dirty="0">
              <a:latin typeface="Agency FB" panose="020B0503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1292943" y="701766"/>
            <a:ext cx="9144000" cy="1655762"/>
          </a:xfrm>
        </p:spPr>
        <p:txBody>
          <a:bodyPr>
            <a:normAutofit/>
          </a:bodyPr>
          <a:lstStyle/>
          <a:p>
            <a:r>
              <a:rPr lang="hr-HR" sz="8000" dirty="0" smtClean="0">
                <a:latin typeface="Agency FB" panose="020B0503020202020204" pitchFamily="34" charset="0"/>
              </a:rPr>
              <a:t>#4</a:t>
            </a:r>
            <a:endParaRPr lang="en-GB" sz="8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1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jagram toka: Izdvajanje 4"/>
          <p:cNvSpPr/>
          <p:nvPr/>
        </p:nvSpPr>
        <p:spPr>
          <a:xfrm rot="10800000">
            <a:off x="5353665" y="1275735"/>
            <a:ext cx="5004619" cy="4881716"/>
          </a:xfrm>
          <a:prstGeom prst="flowChartExtra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ijagram toka: Izdvajanje 3"/>
          <p:cNvSpPr/>
          <p:nvPr/>
        </p:nvSpPr>
        <p:spPr>
          <a:xfrm>
            <a:off x="1524000" y="1312606"/>
            <a:ext cx="5058696" cy="4881716"/>
          </a:xfrm>
          <a:prstGeom prst="flowChartExtra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5858" y="2060499"/>
            <a:ext cx="10668000" cy="2387600"/>
          </a:xfrm>
        </p:spPr>
        <p:txBody>
          <a:bodyPr/>
          <a:lstStyle/>
          <a:p>
            <a:r>
              <a:rPr lang="hr-HR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Matteo</a:t>
            </a:r>
            <a:r>
              <a:rPr lang="hr-HR" dirty="0" smtClean="0">
                <a:latin typeface="Bodoni MT" panose="02070603080606020203" pitchFamily="18" charset="0"/>
                <a:cs typeface="Arial" panose="020B0604020202020204" pitchFamily="34" charset="0"/>
              </a:rPr>
              <a:t>  &amp;   </a:t>
            </a:r>
            <a:r>
              <a:rPr lang="hr-HR" dirty="0" err="1" smtClean="0">
                <a:latin typeface="Bodoni MT" panose="02070603080606020203" pitchFamily="18" charset="0"/>
                <a:cs typeface="Arial" panose="020B0604020202020204" pitchFamily="34" charset="0"/>
              </a:rPr>
              <a:t>Sofia</a:t>
            </a:r>
            <a:endParaRPr lang="en-GB" dirty="0">
              <a:latin typeface="Bodoni MT" panose="02070603080606020203" pitchFamily="18" charset="0"/>
              <a:cs typeface="Arial" panose="020B0604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765754" y="1598537"/>
            <a:ext cx="9144000" cy="1655762"/>
          </a:xfrm>
        </p:spPr>
        <p:txBody>
          <a:bodyPr>
            <a:normAutofit/>
          </a:bodyPr>
          <a:lstStyle/>
          <a:p>
            <a:r>
              <a:rPr lang="hr-HR" sz="8000" dirty="0" smtClean="0">
                <a:latin typeface="Bodoni MT" panose="02070603080606020203" pitchFamily="18" charset="0"/>
              </a:rPr>
              <a:t>#3</a:t>
            </a:r>
            <a:endParaRPr lang="en-GB" sz="80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1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54</Words>
  <Application>Microsoft Office PowerPoint</Application>
  <PresentationFormat>Široki zaslon</PresentationFormat>
  <Paragraphs>27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22" baseType="lpstr">
      <vt:lpstr>Arial Unicode MS</vt:lpstr>
      <vt:lpstr>Agency FB</vt:lpstr>
      <vt:lpstr>Algerian</vt:lpstr>
      <vt:lpstr>Arial</vt:lpstr>
      <vt:lpstr>Baskerville Old Face</vt:lpstr>
      <vt:lpstr>Bodoni MT</vt:lpstr>
      <vt:lpstr>Calibri</vt:lpstr>
      <vt:lpstr>Calibri Light</vt:lpstr>
      <vt:lpstr>Calisto MT</vt:lpstr>
      <vt:lpstr>Tema sustava Office</vt:lpstr>
      <vt:lpstr> 2022 Die Top 10 Namen in der Schweiz</vt:lpstr>
      <vt:lpstr>#10</vt:lpstr>
      <vt:lpstr>#9</vt:lpstr>
      <vt:lpstr>#8 </vt:lpstr>
      <vt:lpstr>#7</vt:lpstr>
      <vt:lpstr>#6</vt:lpstr>
      <vt:lpstr>#5</vt:lpstr>
      <vt:lpstr>Emilia                         &amp;                                               Leon</vt:lpstr>
      <vt:lpstr>Matteo  &amp;   Sofia</vt:lpstr>
      <vt:lpstr>Mia                  &amp;                                 Liam                 </vt:lpstr>
      <vt:lpstr>Noah                  &amp;                                      Emma</vt:lpstr>
      <vt:lpstr>https://www.srf.ch/news/schweiz/vornamen-hitparade-2022-emma-und-noah-sind-die-beliebtesten-vornamen-fuer-neugeborene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Vera Motušić</dc:creator>
  <cp:lastModifiedBy>Vera Motušić</cp:lastModifiedBy>
  <cp:revision>16</cp:revision>
  <dcterms:created xsi:type="dcterms:W3CDTF">2023-09-13T19:39:51Z</dcterms:created>
  <dcterms:modified xsi:type="dcterms:W3CDTF">2023-09-25T20:14:06Z</dcterms:modified>
</cp:coreProperties>
</file>